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25" r:id="rId1"/>
  </p:sld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4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8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3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1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41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0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04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7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8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141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8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1819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50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4979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24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03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80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1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94DFD-D14F-BB90-13EC-4F1AB5FE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dirty="0"/>
              <a:t>Is Hyperbaric oxygen  therapy a possible treatment for Long COVID? Take home message</a:t>
            </a:r>
            <a:br>
              <a:rPr lang="en-US" sz="3100" dirty="0"/>
            </a:br>
            <a:r>
              <a:rPr lang="nl-NL" sz="1600" dirty="0">
                <a:solidFill>
                  <a:schemeClr val="tx1"/>
                </a:solidFill>
                <a:latin typeface="+mn-lt"/>
              </a:rPr>
              <a:t>Ida Akkerman, Pieter-Jan van Ooij</a:t>
            </a:r>
            <a:br>
              <a:rPr lang="nl-NL" dirty="0"/>
            </a:br>
            <a:endParaRPr lang="nl-N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1EDF08-FB8F-E3B7-123B-8813B7D2C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4" y="2160984"/>
            <a:ext cx="4294462" cy="4225068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/>
              <a:t>HBO off label treatment for long covid</a:t>
            </a:r>
          </a:p>
          <a:p>
            <a:r>
              <a:rPr lang="en-US" sz="1600" dirty="0"/>
              <a:t>30 patients completed 40 HBOT sessions, </a:t>
            </a:r>
            <a:br>
              <a:rPr lang="en-US" sz="1600" dirty="0"/>
            </a:br>
            <a:r>
              <a:rPr lang="en-US" sz="1600" dirty="0"/>
              <a:t>5 per week (8 weeks)</a:t>
            </a:r>
          </a:p>
          <a:p>
            <a:r>
              <a:rPr lang="en-US" sz="1600" dirty="0"/>
              <a:t>5 men, 25 women, with an mean age of 43.1 (10.9)</a:t>
            </a:r>
          </a:p>
          <a:p>
            <a:r>
              <a:rPr lang="en-US" sz="1600" dirty="0"/>
              <a:t>Average duration of condition was 23.9 (7.9) months</a:t>
            </a:r>
          </a:p>
          <a:p>
            <a:r>
              <a:rPr lang="en-US" sz="1600" dirty="0"/>
              <a:t>Complaints score on the Checklist Individual Strength (CIS) declined by 5 points per week on average.</a:t>
            </a:r>
          </a:p>
          <a:p>
            <a:r>
              <a:rPr lang="en-US" sz="1600" dirty="0"/>
              <a:t>An important limitation is lack of a control group. But considering the long time the patient had complaints it is unlikely these complaints would have declined this much spontaneously in 8 weeks.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Yes, HBOT for long covid is promising!</a:t>
            </a:r>
          </a:p>
          <a:p>
            <a:endParaRPr lang="en-US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0003CE0-7614-163B-140D-71AF7B9F16B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970206" y="1970702"/>
            <a:ext cx="5760794" cy="4082318"/>
          </a:xfrm>
        </p:spPr>
      </p:pic>
    </p:spTree>
    <p:extLst>
      <p:ext uri="{BB962C8B-B14F-4D97-AF65-F5344CB8AC3E}">
        <p14:creationId xmlns:p14="http://schemas.microsoft.com/office/powerpoint/2010/main" val="106470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DC8FE13-3262-CCC8-BBCF-E3314B58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1489E5CD-1F8B-9BC9-32FE-1D446DD0B407}"/>
              </a:ext>
            </a:extLst>
          </p:cNvPr>
          <p:cNvSpPr txBox="1">
            <a:spLocks/>
          </p:cNvSpPr>
          <p:nvPr/>
        </p:nvSpPr>
        <p:spPr>
          <a:xfrm>
            <a:off x="869062" y="2122129"/>
            <a:ext cx="8596668" cy="38807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Long COVID: some patients remain symptomatic for many months after the initial COVID-19 infection </a:t>
            </a:r>
            <a:r>
              <a:rPr lang="en-US" sz="2000" baseline="30000" dirty="0"/>
              <a:t>1,2.</a:t>
            </a:r>
            <a:endParaRPr lang="en-US" sz="2000" dirty="0"/>
          </a:p>
          <a:p>
            <a:r>
              <a:rPr lang="en-US" sz="2000" dirty="0"/>
              <a:t>Symptoms of Long COVID : fatigue, breathing problems, sleep problems, weakness, memory problems. </a:t>
            </a:r>
          </a:p>
          <a:p>
            <a:r>
              <a:rPr lang="en-US" sz="2000" dirty="0"/>
              <a:t>Etiology is not unraveled yet.</a:t>
            </a:r>
          </a:p>
          <a:p>
            <a:r>
              <a:rPr lang="en-US" sz="2000" dirty="0"/>
              <a:t>A definite treatment is not yet available. </a:t>
            </a:r>
          </a:p>
          <a:p>
            <a:r>
              <a:rPr lang="en-US" sz="2000" dirty="0"/>
              <a:t>So far, trials with Hyperbaric Oxygen Therapy (HBOT) show positive results</a:t>
            </a:r>
            <a:r>
              <a:rPr lang="en-US" sz="2000" baseline="30000" dirty="0"/>
              <a:t>3–8</a:t>
            </a:r>
            <a:r>
              <a:rPr lang="en-US" sz="2000" dirty="0"/>
              <a:t>.</a:t>
            </a:r>
          </a:p>
          <a:p>
            <a:r>
              <a:rPr lang="en-US" sz="2000" dirty="0"/>
              <a:t>Since 2022, HBOT has been an off-label treatment for long-term COVID patients in the Netherlands.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60179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3ACBE-23D4-6FBF-D658-B1968C61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BAE62-ECD3-7E0B-07ED-F0DB37B2AFA7}"/>
              </a:ext>
            </a:extLst>
          </p:cNvPr>
          <p:cNvSpPr txBox="1">
            <a:spLocks/>
          </p:cNvSpPr>
          <p:nvPr/>
        </p:nvSpPr>
        <p:spPr>
          <a:xfrm>
            <a:off x="677334" y="1725560"/>
            <a:ext cx="3968407" cy="43158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Font typeface="Wingdings 3" charset="2"/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Treatment</a:t>
            </a:r>
          </a:p>
          <a:p>
            <a:r>
              <a:rPr lang="en-US" dirty="0"/>
              <a:t>Hyperbaric oxygen therapy:</a:t>
            </a:r>
          </a:p>
          <a:p>
            <a:r>
              <a:rPr lang="en-US" dirty="0"/>
              <a:t>2.4 atm, </a:t>
            </a:r>
            <a:r>
              <a:rPr lang="sv-SE" dirty="0"/>
              <a:t>four 20-min oxygen blocks</a:t>
            </a:r>
            <a:br>
              <a:rPr lang="en-US" dirty="0"/>
            </a:br>
            <a:r>
              <a:rPr lang="en-US" dirty="0"/>
              <a:t>with three 5-min air breaks</a:t>
            </a:r>
          </a:p>
          <a:p>
            <a:r>
              <a:rPr lang="en-US" dirty="0"/>
              <a:t>5 days a week</a:t>
            </a:r>
          </a:p>
          <a:p>
            <a:r>
              <a:rPr lang="en-US" dirty="0"/>
              <a:t>8 weeks : 40 treatments</a:t>
            </a:r>
          </a:p>
          <a:p>
            <a:r>
              <a:rPr lang="en-US" dirty="0"/>
              <a:t>Patients paid for the treatments</a:t>
            </a:r>
          </a:p>
          <a:p>
            <a:endParaRPr lang="nl-NL" dirty="0">
              <a:highlight>
                <a:srgbClr val="FFFF00"/>
              </a:highlight>
            </a:endParaRPr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170C5E0A-2681-9D8C-0BC0-999101F8FB03}"/>
              </a:ext>
            </a:extLst>
          </p:cNvPr>
          <p:cNvSpPr txBox="1">
            <a:spLocks/>
          </p:cNvSpPr>
          <p:nvPr/>
        </p:nvSpPr>
        <p:spPr>
          <a:xfrm>
            <a:off x="4970206" y="1725561"/>
            <a:ext cx="4925962" cy="431580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Font typeface="Wingdings 3" charset="2"/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Outcome measure</a:t>
            </a:r>
          </a:p>
          <a:p>
            <a:r>
              <a:rPr lang="en-US" dirty="0"/>
              <a:t>Checklist Individual Strength (CIS). Measurement of fatigue, concentration, motivation and physical activity</a:t>
            </a:r>
          </a:p>
          <a:p>
            <a:r>
              <a:rPr lang="en-US" dirty="0"/>
              <a:t>before the start (T0), after 2, 4, 6, and 8 weeks </a:t>
            </a:r>
            <a:br>
              <a:rPr lang="en-US" dirty="0"/>
            </a:br>
            <a:r>
              <a:rPr lang="en-US" dirty="0"/>
              <a:t>(thus 10,20,30,40 sessions) </a:t>
            </a:r>
          </a:p>
          <a:p>
            <a:r>
              <a:rPr lang="en-US" dirty="0"/>
              <a:t>and 2 and 6 months after the last HBO treatment</a:t>
            </a:r>
          </a:p>
          <a:p>
            <a:pPr lvl="1"/>
            <a:r>
              <a:rPr lang="en-US" dirty="0"/>
              <a:t>Total score: sum of scores on all 20 questions</a:t>
            </a:r>
          </a:p>
          <a:p>
            <a:pPr lvl="1"/>
            <a:r>
              <a:rPr lang="en-US" dirty="0"/>
              <a:t>(Severity of) Fatigue: questions 1,4,6,9,12,14,16,20</a:t>
            </a:r>
          </a:p>
          <a:p>
            <a:pPr lvl="1"/>
            <a:r>
              <a:rPr lang="en-US" dirty="0"/>
              <a:t>Concentration (problems): questions 3,8,11,13,19</a:t>
            </a:r>
          </a:p>
          <a:p>
            <a:pPr lvl="1"/>
            <a:r>
              <a:rPr lang="en-US" dirty="0"/>
              <a:t>(Decreased) Motivation: questions 2,5,15,18</a:t>
            </a:r>
          </a:p>
          <a:p>
            <a:pPr lvl="1"/>
            <a:r>
              <a:rPr lang="en-US" dirty="0"/>
              <a:t>(Decreased) Physical Activity: questions 7,10,17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253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35C227-B078-4F7E-8AE8-1BF3A36B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data</a:t>
            </a:r>
          </a:p>
        </p:txBody>
      </p:sp>
      <p:graphicFrame>
        <p:nvGraphicFramePr>
          <p:cNvPr id="5" name="Tijdelijke aanduiding voor inhoud 6">
            <a:extLst>
              <a:ext uri="{FF2B5EF4-FFF2-40B4-BE49-F238E27FC236}">
                <a16:creationId xmlns:a16="http://schemas.microsoft.com/office/drawing/2014/main" id="{F59155F2-3336-D69A-4277-D0557258B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112514"/>
              </p:ext>
            </p:extLst>
          </p:nvPr>
        </p:nvGraphicFramePr>
        <p:xfrm>
          <a:off x="5368945" y="2551469"/>
          <a:ext cx="4183063" cy="2694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1726">
                  <a:extLst>
                    <a:ext uri="{9D8B030D-6E8A-4147-A177-3AD203B41FA5}">
                      <a16:colId xmlns:a16="http://schemas.microsoft.com/office/drawing/2014/main" val="3204923663"/>
                    </a:ext>
                  </a:extLst>
                </a:gridCol>
                <a:gridCol w="722671">
                  <a:extLst>
                    <a:ext uri="{9D8B030D-6E8A-4147-A177-3AD203B41FA5}">
                      <a16:colId xmlns:a16="http://schemas.microsoft.com/office/drawing/2014/main" val="2596057938"/>
                    </a:ext>
                  </a:extLst>
                </a:gridCol>
                <a:gridCol w="619432">
                  <a:extLst>
                    <a:ext uri="{9D8B030D-6E8A-4147-A177-3AD203B41FA5}">
                      <a16:colId xmlns:a16="http://schemas.microsoft.com/office/drawing/2014/main" val="1998201407"/>
                    </a:ext>
                  </a:extLst>
                </a:gridCol>
                <a:gridCol w="629234">
                  <a:extLst>
                    <a:ext uri="{9D8B030D-6E8A-4147-A177-3AD203B41FA5}">
                      <a16:colId xmlns:a16="http://schemas.microsoft.com/office/drawing/2014/main" val="1167884565"/>
                    </a:ext>
                  </a:extLst>
                </a:gridCol>
              </a:tblGrid>
              <a:tr h="310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814686"/>
                  </a:ext>
                </a:extLst>
              </a:tr>
              <a:tr h="284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Male sex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+mn-lt"/>
                        </a:rPr>
                        <a:t>N (%)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+mn-lt"/>
                        </a:rPr>
                        <a:t>5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+mn-lt"/>
                        </a:rPr>
                        <a:t>(17)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2564446"/>
                  </a:ext>
                </a:extLst>
              </a:tr>
              <a:tr h="583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Age (years)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+mn-lt"/>
                        </a:rPr>
                        <a:t>Mean (sd)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+mn-lt"/>
                        </a:rPr>
                        <a:t>43.1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+mn-lt"/>
                        </a:rPr>
                        <a:t>(10.9)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2130978"/>
                  </a:ext>
                </a:extLst>
              </a:tr>
              <a:tr h="310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Present Smoker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 dirty="0">
                          <a:effectLst/>
                          <a:latin typeface="+mn-lt"/>
                        </a:rPr>
                        <a:t>N (%)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 dirty="0">
                          <a:effectLst/>
                          <a:latin typeface="+mn-lt"/>
                        </a:rPr>
                        <a:t>1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 dirty="0">
                          <a:effectLst/>
                          <a:latin typeface="+mn-lt"/>
                        </a:rPr>
                        <a:t>(3.3)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8781639"/>
                  </a:ext>
                </a:extLst>
              </a:tr>
              <a:tr h="1207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Duration of long covid (time in months between infection and start of treatment)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>
                          <a:effectLst/>
                          <a:latin typeface="+mn-lt"/>
                        </a:rPr>
                        <a:t>Mean (sd)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 dirty="0">
                          <a:effectLst/>
                          <a:latin typeface="+mn-lt"/>
                        </a:rPr>
                        <a:t>23.9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 dirty="0">
                          <a:effectLst/>
                          <a:latin typeface="+mn-lt"/>
                        </a:rPr>
                        <a:t>(7.9)</a:t>
                      </a:r>
                      <a:endParaRPr lang="en-US" sz="14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17705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DB4BB0-12B3-E8DE-3978-72EBC09748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009259"/>
              </p:ext>
            </p:extLst>
          </p:nvPr>
        </p:nvGraphicFramePr>
        <p:xfrm>
          <a:off x="541978" y="2588340"/>
          <a:ext cx="4591050" cy="26479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9470">
                  <a:extLst>
                    <a:ext uri="{9D8B030D-6E8A-4147-A177-3AD203B41FA5}">
                      <a16:colId xmlns:a16="http://schemas.microsoft.com/office/drawing/2014/main" val="3909692288"/>
                    </a:ext>
                  </a:extLst>
                </a:gridCol>
                <a:gridCol w="540759">
                  <a:extLst>
                    <a:ext uri="{9D8B030D-6E8A-4147-A177-3AD203B41FA5}">
                      <a16:colId xmlns:a16="http://schemas.microsoft.com/office/drawing/2014/main" val="31255719"/>
                    </a:ext>
                  </a:extLst>
                </a:gridCol>
                <a:gridCol w="810821">
                  <a:extLst>
                    <a:ext uri="{9D8B030D-6E8A-4147-A177-3AD203B41FA5}">
                      <a16:colId xmlns:a16="http://schemas.microsoft.com/office/drawing/2014/main" val="19925307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Participation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Freq.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Percent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988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Completed 40 treatments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30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53.57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4283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      of whom filled in the post 2 month questionnaire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16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796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      of whom filled in the post 6 month questionnaire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8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420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Not finished yet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12.50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5025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Started but dropped out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2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3.57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4133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Finished at more than 30 but less than 40 treatments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12.50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2362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Total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56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effectLst/>
                        </a:rPr>
                        <a:t>100.00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7426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643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EB246CE1-C67B-144F-F131-16D3E478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Results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Figure 1 total score on CIS questionnaire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during HBOT (n=30) and 2 months (n=16) and 6 month (n=8) after </a:t>
            </a: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B72D1C-4D90-75AA-6F6F-6A8CD43BF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29" y="1762431"/>
            <a:ext cx="7536426" cy="452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6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ABF4D6-456E-88B6-DDB5-9FEFDE7F3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149" y="4136890"/>
            <a:ext cx="4572000" cy="27431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8660804-2B28-C334-2970-6F76EF6D8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48" y="1454448"/>
            <a:ext cx="4572000" cy="2743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FB02BD9-EC22-D206-C636-9D4198F78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667" y="1446616"/>
            <a:ext cx="4559999" cy="2736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321DB35-7E07-EEDC-0875-032B057AD3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5667" y="4129058"/>
            <a:ext cx="4560000" cy="2736000"/>
          </a:xfrm>
          <a:prstGeom prst="rect">
            <a:avLst/>
          </a:prstGeom>
        </p:spPr>
      </p:pic>
      <p:sp>
        <p:nvSpPr>
          <p:cNvPr id="5" name="Title 10">
            <a:extLst>
              <a:ext uri="{FF2B5EF4-FFF2-40B4-BE49-F238E27FC236}">
                <a16:creationId xmlns:a16="http://schemas.microsoft.com/office/drawing/2014/main" id="{2D56C1A0-9E17-E0AA-E0C9-6A4AE7C8E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10" y="326914"/>
            <a:ext cx="8596312" cy="1173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Results (2)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Figures 2-5. Scores on CIS questionnaire subscales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during HBOT (n=30) and 2 months (n=16) and 6 month (n=8) after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1406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EB246CE1-C67B-144F-F131-16D3E478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Results (3)</a:t>
            </a: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</a:t>
            </a:r>
            <a:b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Table 1 </a:t>
            </a:r>
            <a:r>
              <a:rPr kumimoji="0" lang="en-GB" sz="2200" b="0" i="0" u="none" strike="noStrike" kern="1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Times New Roman" panose="02020603050405020304" pitchFamily="18" charset="0"/>
              </a:rPr>
              <a:t>Nu</a:t>
            </a:r>
            <a:r>
              <a:rPr kumimoji="0" lang="en-GB" sz="2200" b="0" i="0" u="none" strike="noStrike" kern="1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Calibri" panose="020F0502020204030204" pitchFamily="34" charset="0"/>
                <a:cs typeface="Times New Roman" panose="02020603050405020304" pitchFamily="18" charset="0"/>
              </a:rPr>
              <a:t>mber of participants with a score on the CIS questionnaire above a reference value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3657102-85F8-32C2-2C41-7029D8DCAF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261817"/>
              </p:ext>
            </p:extLst>
          </p:nvPr>
        </p:nvGraphicFramePr>
        <p:xfrm>
          <a:off x="1840675" y="2220685"/>
          <a:ext cx="6685808" cy="32595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5580">
                  <a:extLst>
                    <a:ext uri="{9D8B030D-6E8A-4147-A177-3AD203B41FA5}">
                      <a16:colId xmlns:a16="http://schemas.microsoft.com/office/drawing/2014/main" val="2668997027"/>
                    </a:ext>
                  </a:extLst>
                </a:gridCol>
                <a:gridCol w="2508469">
                  <a:extLst>
                    <a:ext uri="{9D8B030D-6E8A-4147-A177-3AD203B41FA5}">
                      <a16:colId xmlns:a16="http://schemas.microsoft.com/office/drawing/2014/main" val="3779662137"/>
                    </a:ext>
                  </a:extLst>
                </a:gridCol>
                <a:gridCol w="648513">
                  <a:extLst>
                    <a:ext uri="{9D8B030D-6E8A-4147-A177-3AD203B41FA5}">
                      <a16:colId xmlns:a16="http://schemas.microsoft.com/office/drawing/2014/main" val="1796898860"/>
                    </a:ext>
                  </a:extLst>
                </a:gridCol>
                <a:gridCol w="666220">
                  <a:extLst>
                    <a:ext uri="{9D8B030D-6E8A-4147-A177-3AD203B41FA5}">
                      <a16:colId xmlns:a16="http://schemas.microsoft.com/office/drawing/2014/main" val="4184254917"/>
                    </a:ext>
                  </a:extLst>
                </a:gridCol>
                <a:gridCol w="648513">
                  <a:extLst>
                    <a:ext uri="{9D8B030D-6E8A-4147-A177-3AD203B41FA5}">
                      <a16:colId xmlns:a16="http://schemas.microsoft.com/office/drawing/2014/main" val="3538163311"/>
                    </a:ext>
                  </a:extLst>
                </a:gridCol>
                <a:gridCol w="648513">
                  <a:extLst>
                    <a:ext uri="{9D8B030D-6E8A-4147-A177-3AD203B41FA5}">
                      <a16:colId xmlns:a16="http://schemas.microsoft.com/office/drawing/2014/main" val="2963727235"/>
                    </a:ext>
                  </a:extLst>
                </a:gridCol>
              </a:tblGrid>
              <a:tr h="384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Reference 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indication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at start of HBO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at end of HBO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64761"/>
                  </a:ext>
                </a:extLst>
              </a:tr>
              <a:tr h="384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N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%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N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%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9054571"/>
                  </a:ext>
                </a:extLst>
              </a:tr>
              <a:tr h="788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Total score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 &gt; 113.1 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Chronic fatigue syndrome</a:t>
                      </a:r>
                      <a:r>
                        <a:rPr lang="en-GB" sz="1600" kern="100" baseline="30000" dirty="0">
                          <a:effectLst/>
                        </a:rPr>
                        <a:t>9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13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43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4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13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001541"/>
                  </a:ext>
                </a:extLst>
              </a:tr>
              <a:tr h="788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Fatigue score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 &gt; 17.3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Chronic fatigue syndrome</a:t>
                      </a:r>
                      <a:r>
                        <a:rPr lang="en-GB" sz="1600" kern="100" baseline="30000" dirty="0">
                          <a:effectLst/>
                        </a:rPr>
                        <a:t>9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15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50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4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13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7522739"/>
                  </a:ext>
                </a:extLst>
              </a:tr>
              <a:tr h="788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Total score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&gt; 76 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Risk of longtime absence of work </a:t>
                      </a:r>
                      <a:r>
                        <a:rPr lang="en-GB" sz="1600" kern="100" baseline="30000" dirty="0">
                          <a:effectLst/>
                        </a:rPr>
                        <a:t>10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30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100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16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53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05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35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EB246CE1-C67B-144F-F131-16D3E478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Results (4)</a:t>
            </a:r>
            <a:b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Table 2 Change in CIS scores during HBOT,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results of generalized estimating equation (GEE)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799B6F-07DB-54A0-7D63-C92DBA30C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103932"/>
              </p:ext>
            </p:extLst>
          </p:nvPr>
        </p:nvGraphicFramePr>
        <p:xfrm>
          <a:off x="1872852" y="2136878"/>
          <a:ext cx="5964862" cy="1734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9814">
                  <a:extLst>
                    <a:ext uri="{9D8B030D-6E8A-4147-A177-3AD203B41FA5}">
                      <a16:colId xmlns:a16="http://schemas.microsoft.com/office/drawing/2014/main" val="1054258189"/>
                    </a:ext>
                  </a:extLst>
                </a:gridCol>
                <a:gridCol w="3175048">
                  <a:extLst>
                    <a:ext uri="{9D8B030D-6E8A-4147-A177-3AD203B41FA5}">
                      <a16:colId xmlns:a16="http://schemas.microsoft.com/office/drawing/2014/main" val="1067284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GEE population-averaged model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Number of </a:t>
                      </a:r>
                      <a:r>
                        <a:rPr lang="en-GB" sz="1400" kern="100" dirty="0" err="1">
                          <a:solidFill>
                            <a:schemeClr val="tx1"/>
                          </a:solidFill>
                          <a:effectLst/>
                        </a:rPr>
                        <a:t>obs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   =     87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3339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Group and time vars: id2 time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Number of groups =     23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6271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Family: Gaussian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Obs per group: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001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Link:   Identity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min =      3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803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Correlation: AR(1)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avg =    3.8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0134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max =      4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2776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Wald chi2(2)     =  59.84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6965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Scale parameter = 304.2137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Prob &gt; chi2      = 0.0000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414040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F028FDC-8923-B405-0C84-B64C7EFA8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034933"/>
              </p:ext>
            </p:extLst>
          </p:nvPr>
        </p:nvGraphicFramePr>
        <p:xfrm>
          <a:off x="1872852" y="4366260"/>
          <a:ext cx="6914887" cy="1882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405">
                  <a:extLst>
                    <a:ext uri="{9D8B030D-6E8A-4147-A177-3AD203B41FA5}">
                      <a16:colId xmlns:a16="http://schemas.microsoft.com/office/drawing/2014/main" val="1719608727"/>
                    </a:ext>
                  </a:extLst>
                </a:gridCol>
                <a:gridCol w="1272356">
                  <a:extLst>
                    <a:ext uri="{9D8B030D-6E8A-4147-A177-3AD203B41FA5}">
                      <a16:colId xmlns:a16="http://schemas.microsoft.com/office/drawing/2014/main" val="4004806380"/>
                    </a:ext>
                  </a:extLst>
                </a:gridCol>
                <a:gridCol w="890649">
                  <a:extLst>
                    <a:ext uri="{9D8B030D-6E8A-4147-A177-3AD203B41FA5}">
                      <a16:colId xmlns:a16="http://schemas.microsoft.com/office/drawing/2014/main" val="3647491975"/>
                    </a:ext>
                  </a:extLst>
                </a:gridCol>
                <a:gridCol w="799973">
                  <a:extLst>
                    <a:ext uri="{9D8B030D-6E8A-4147-A177-3AD203B41FA5}">
                      <a16:colId xmlns:a16="http://schemas.microsoft.com/office/drawing/2014/main" val="3827720151"/>
                    </a:ext>
                  </a:extLst>
                </a:gridCol>
                <a:gridCol w="988168">
                  <a:extLst>
                    <a:ext uri="{9D8B030D-6E8A-4147-A177-3AD203B41FA5}">
                      <a16:colId xmlns:a16="http://schemas.microsoft.com/office/drawing/2014/main" val="319402688"/>
                    </a:ext>
                  </a:extLst>
                </a:gridCol>
                <a:gridCol w="988168">
                  <a:extLst>
                    <a:ext uri="{9D8B030D-6E8A-4147-A177-3AD203B41FA5}">
                      <a16:colId xmlns:a16="http://schemas.microsoft.com/office/drawing/2014/main" val="2857870906"/>
                    </a:ext>
                  </a:extLst>
                </a:gridCol>
                <a:gridCol w="988168">
                  <a:extLst>
                    <a:ext uri="{9D8B030D-6E8A-4147-A177-3AD203B41FA5}">
                      <a16:colId xmlns:a16="http://schemas.microsoft.com/office/drawing/2014/main" val="31318438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 score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Coefficient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Std. err.   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z 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P&gt;|z|     [95% </a:t>
                      </a:r>
                      <a:r>
                        <a:rPr lang="en-GB" sz="1400" kern="100" dirty="0" err="1">
                          <a:solidFill>
                            <a:schemeClr val="tx1"/>
                          </a:solidFill>
                          <a:effectLst/>
                        </a:rPr>
                        <a:t>conf.interval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0595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time (weeks)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-5.169085 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.7012041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 -7.37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0.000  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 -6.54342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 -3.794751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8442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score at start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.4876392 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.2143035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  2.28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0.023    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 .067612 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.9076664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4434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      _cons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 67.53271 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23.97477  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  2.82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0.005  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chemeClr val="tx1"/>
                          </a:solidFill>
                          <a:effectLst/>
                        </a:rPr>
                        <a:t>20.54303    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</a:rPr>
                        <a:t>114.5224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740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07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EB246CE1-C67B-144F-F131-16D3E478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Discussion and conclusion</a:t>
            </a:r>
          </a:p>
        </p:txBody>
      </p:sp>
      <p:sp>
        <p:nvSpPr>
          <p:cNvPr id="2" name="Tijdelijke aanduiding voor inhoud 4">
            <a:extLst>
              <a:ext uri="{FF2B5EF4-FFF2-40B4-BE49-F238E27FC236}">
                <a16:creationId xmlns:a16="http://schemas.microsoft.com/office/drawing/2014/main" id="{BE8401EA-165A-AF5F-A904-0253E8C780E9}"/>
              </a:ext>
            </a:extLst>
          </p:cNvPr>
          <p:cNvSpPr txBox="1">
            <a:spLocks/>
          </p:cNvSpPr>
          <p:nvPr/>
        </p:nvSpPr>
        <p:spPr>
          <a:xfrm>
            <a:off x="781663" y="1710814"/>
            <a:ext cx="9247240" cy="436552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study shows a significant decrease in reported long covid symptoms in 30 long covid patients, after 40 sessions of HBO therapy</a:t>
            </a:r>
          </a:p>
          <a:p>
            <a:r>
              <a:rPr lang="en-US" dirty="0"/>
              <a:t>The biological mechanism of long covid is unknown, therefore the effect cannot physiologically be explained.</a:t>
            </a:r>
          </a:p>
          <a:p>
            <a:r>
              <a:rPr lang="en-US" dirty="0"/>
              <a:t>Self reported outcome values might result in some bias, but in lack of a biochemical test, it does record symptoms of fatigue and concentration problems that are considered important in long covid</a:t>
            </a:r>
          </a:p>
          <a:p>
            <a:r>
              <a:rPr lang="en-US" dirty="0"/>
              <a:t>Ideally the treatment group should be compared with a control group, and double blinded. A sham treatment has limitations, and would ask a big effort of vulnerable patients, without outlook on success. A control group with no treatment or another treatment could have been possible but would limit the participants in trying another therapy.</a:t>
            </a:r>
          </a:p>
          <a:p>
            <a:r>
              <a:rPr lang="en-US" dirty="0"/>
              <a:t>Considering that the mean duration of long covid disease before participation is nearly 2 years, an improvement as shown here is unlikely to occur spontaneously in these 8 weeks.</a:t>
            </a:r>
          </a:p>
          <a:p>
            <a:r>
              <a:rPr lang="en-US" dirty="0">
                <a:solidFill>
                  <a:schemeClr val="accent1"/>
                </a:solidFill>
              </a:rPr>
              <a:t>These first results of treating long covid patient with hyperbaric therapy are very promising</a:t>
            </a:r>
          </a:p>
        </p:txBody>
      </p:sp>
    </p:spTree>
    <p:extLst>
      <p:ext uri="{BB962C8B-B14F-4D97-AF65-F5344CB8AC3E}">
        <p14:creationId xmlns:p14="http://schemas.microsoft.com/office/powerpoint/2010/main" val="2589979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B55B695-F769-0638-49DB-E9A8BF93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033" y="326914"/>
            <a:ext cx="2137349" cy="899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05B097-BA75-4BF7-8DC4-DF771E77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29" y="1500114"/>
            <a:ext cx="974853" cy="941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EB246CE1-C67B-144F-F131-16D3E478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Literature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A1E00E72-E6F8-BDB9-8B3A-CEBA9BF3DACB}"/>
              </a:ext>
            </a:extLst>
          </p:cNvPr>
          <p:cNvSpPr txBox="1">
            <a:spLocks/>
          </p:cNvSpPr>
          <p:nvPr/>
        </p:nvSpPr>
        <p:spPr>
          <a:xfrm>
            <a:off x="486697" y="1500115"/>
            <a:ext cx="9453716" cy="4748286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1.	</a:t>
            </a:r>
            <a:r>
              <a:rPr lang="en-US" dirty="0" err="1"/>
              <a:t>Joli</a:t>
            </a:r>
            <a:r>
              <a:rPr lang="en-US" dirty="0"/>
              <a:t> J, Buck P, Zipfel S, Stengel A. Post-COVID-19 fatigue: A systematic review. Front Psychiatry. 2022;13:947973. doi:10.3389/fpsyt.2022.947973</a:t>
            </a:r>
          </a:p>
          <a:p>
            <a:r>
              <a:rPr lang="en-US" dirty="0"/>
              <a:t>2.	Davis HE, Assaf GS, </a:t>
            </a:r>
            <a:r>
              <a:rPr lang="en-US" dirty="0" err="1"/>
              <a:t>McCorkell</a:t>
            </a:r>
            <a:r>
              <a:rPr lang="en-US" dirty="0"/>
              <a:t> L, et al. Characterizing long COVID in an international cohort: 7 months of symptoms and their impact. </a:t>
            </a:r>
            <a:r>
              <a:rPr lang="en-US" dirty="0" err="1"/>
              <a:t>EClinicalMedicine</a:t>
            </a:r>
            <a:r>
              <a:rPr lang="en-US" dirty="0"/>
              <a:t>. 2021;38. doi:10.1016/j.eclinm.2021.101019</a:t>
            </a:r>
          </a:p>
          <a:p>
            <a:r>
              <a:rPr lang="en-US" dirty="0"/>
              <a:t>3.	</a:t>
            </a:r>
            <a:r>
              <a:rPr lang="en-US" dirty="0" err="1"/>
              <a:t>Leitman</a:t>
            </a:r>
            <a:r>
              <a:rPr lang="en-US" dirty="0"/>
              <a:t> M, Fuchs S, </a:t>
            </a:r>
            <a:r>
              <a:rPr lang="en-US" dirty="0" err="1"/>
              <a:t>Tyomkin</a:t>
            </a:r>
            <a:r>
              <a:rPr lang="en-US" dirty="0"/>
              <a:t> V, </a:t>
            </a:r>
            <a:r>
              <a:rPr lang="en-US" dirty="0" err="1"/>
              <a:t>Hadanny</a:t>
            </a:r>
            <a:r>
              <a:rPr lang="en-US" dirty="0"/>
              <a:t> A, Zilberman-</a:t>
            </a:r>
            <a:r>
              <a:rPr lang="en-US" dirty="0" err="1"/>
              <a:t>Itskovich</a:t>
            </a:r>
            <a:r>
              <a:rPr lang="en-US" dirty="0"/>
              <a:t> S, Efrati S. The effect of hyperbaric oxygen therapy on myocardial function in post-COVID-19  syndrome patients: a randomized controlled trial. Sci Rep. 2023;13(1):9473. doi:10.1038/s41598-023-36570-x</a:t>
            </a:r>
          </a:p>
          <a:p>
            <a:r>
              <a:rPr lang="en-US" dirty="0"/>
              <a:t>4.	</a:t>
            </a:r>
            <a:r>
              <a:rPr lang="en-US" dirty="0" err="1"/>
              <a:t>Mrakic-Sposta</a:t>
            </a:r>
            <a:r>
              <a:rPr lang="en-US" dirty="0"/>
              <a:t> S, Vezzoli A, </a:t>
            </a:r>
            <a:r>
              <a:rPr lang="en-US" dirty="0" err="1"/>
              <a:t>Garetto</a:t>
            </a:r>
            <a:r>
              <a:rPr lang="en-US" dirty="0"/>
              <a:t> G, et al. Hyperbaric Oxygen Therapy Counters Oxidative Stress/Inflammation-Driven Symptoms  in Long COVID-19 Patients: Preliminary Outcomes. Metabolites. 2023;13(10). doi:10.3390/metabo13101032</a:t>
            </a:r>
          </a:p>
          <a:p>
            <a:r>
              <a:rPr lang="en-US" dirty="0"/>
              <a:t>5.	Zilberman-</a:t>
            </a:r>
            <a:r>
              <a:rPr lang="en-US" dirty="0" err="1"/>
              <a:t>Itskovich</a:t>
            </a:r>
            <a:r>
              <a:rPr lang="en-US" dirty="0"/>
              <a:t> S, </a:t>
            </a:r>
            <a:r>
              <a:rPr lang="en-US" dirty="0" err="1"/>
              <a:t>Catalogna</a:t>
            </a:r>
            <a:r>
              <a:rPr lang="en-US" dirty="0"/>
              <a:t> M, </a:t>
            </a:r>
            <a:r>
              <a:rPr lang="en-US" dirty="0" err="1"/>
              <a:t>Sasson</a:t>
            </a:r>
            <a:r>
              <a:rPr lang="en-US" dirty="0"/>
              <a:t> E, et al. Hyperbaric oxygen therapy improves neurocognitive functions and symptoms of  post-COVID condition: randomized controlled trial. Sci Rep. 2022;12(1):11252. doi:10.1038/s41598-022-15565-0</a:t>
            </a:r>
          </a:p>
          <a:p>
            <a:r>
              <a:rPr lang="en-US" dirty="0"/>
              <a:t>6.	</a:t>
            </a:r>
            <a:r>
              <a:rPr lang="en-US" dirty="0" err="1"/>
              <a:t>Kitala</a:t>
            </a:r>
            <a:r>
              <a:rPr lang="en-US" dirty="0"/>
              <a:t> D, </a:t>
            </a:r>
            <a:r>
              <a:rPr lang="en-US" dirty="0" err="1"/>
              <a:t>Łabu</a:t>
            </a:r>
            <a:r>
              <a:rPr lang="en-US" dirty="0"/>
              <a:t> W, </a:t>
            </a:r>
            <a:r>
              <a:rPr lang="en-US" dirty="0" err="1"/>
              <a:t>Kozielski</a:t>
            </a:r>
            <a:r>
              <a:rPr lang="en-US" dirty="0"/>
              <a:t> J, et al. Preliminary Research on the Effect of Hyperbaric Oxygen Therapy in Patients with Post-COVID-19 Syndrome. J Clin Med. 2022;12(1). doi:10.3390/jcm12010308</a:t>
            </a:r>
          </a:p>
          <a:p>
            <a:r>
              <a:rPr lang="en-US" dirty="0"/>
              <a:t>7.	Robbins T, </a:t>
            </a:r>
            <a:r>
              <a:rPr lang="en-US" dirty="0" err="1"/>
              <a:t>Gonevski</a:t>
            </a:r>
            <a:r>
              <a:rPr lang="en-US" dirty="0"/>
              <a:t> M, Clark C, et al. Hyperbaric oxygen therapy for the treatment of long COVID: early evaluation of a highly promising intervention. Clinical Medicine, Journal of the Royal College of Physicians of London. 2021;21(6):E629-E632. doi:10.7861/clinmed.2021-0462</a:t>
            </a:r>
          </a:p>
          <a:p>
            <a:r>
              <a:rPr lang="en-US" dirty="0"/>
              <a:t>8.	García Estévez DA, López Pérez Á, Gómez Márquez H. Hyperbaric oxygen therapy in long-COVID-19 disease. Med Clin (</a:t>
            </a:r>
            <a:r>
              <a:rPr lang="en-US" dirty="0" err="1"/>
              <a:t>Barc</a:t>
            </a:r>
            <a:r>
              <a:rPr lang="en-US" dirty="0"/>
              <a:t>). 2023;161(11):498-499. doi:10.1016/j.medcli.2023.06.046</a:t>
            </a:r>
          </a:p>
          <a:p>
            <a:r>
              <a:rPr lang="en-US" dirty="0"/>
              <a:t>9.	Schulte-Van </a:t>
            </a:r>
            <a:r>
              <a:rPr lang="en-US" dirty="0" err="1"/>
              <a:t>Maaren</a:t>
            </a:r>
            <a:r>
              <a:rPr lang="en-US" dirty="0"/>
              <a:t> YWM, </a:t>
            </a:r>
            <a:r>
              <a:rPr lang="en-US" dirty="0" err="1"/>
              <a:t>Giltay</a:t>
            </a:r>
            <a:r>
              <a:rPr lang="en-US" dirty="0"/>
              <a:t> EJ, Van </a:t>
            </a:r>
            <a:r>
              <a:rPr lang="en-US" dirty="0" err="1"/>
              <a:t>Hemert</a:t>
            </a:r>
            <a:r>
              <a:rPr lang="en-US" dirty="0"/>
              <a:t> AM, et al. Reference values for the Body Image Concern Inventory (BICI), the Whitely Index (WI), and the Checklist Individual Strength (CIS-20R): The Leiden Routine Outcome Monitoring Study. J Affect </a:t>
            </a:r>
            <a:r>
              <a:rPr lang="en-US" dirty="0" err="1"/>
              <a:t>Disord</a:t>
            </a:r>
            <a:r>
              <a:rPr lang="en-US" dirty="0"/>
              <a:t>. 2014;164:82-89. doi:10.1016/J.JAD.2014.03.013</a:t>
            </a:r>
          </a:p>
          <a:p>
            <a:r>
              <a:rPr lang="en-US" dirty="0"/>
              <a:t>10.	De Vries J, </a:t>
            </a:r>
            <a:r>
              <a:rPr lang="en-US" dirty="0" err="1"/>
              <a:t>Michielsen</a:t>
            </a:r>
            <a:r>
              <a:rPr lang="en-US" dirty="0"/>
              <a:t> HJ, Van Heck GL. Assessment of fatigue among working people: a comparison of six questionnaires. </a:t>
            </a:r>
            <a:r>
              <a:rPr lang="en-US" dirty="0" err="1"/>
              <a:t>Occup</a:t>
            </a:r>
            <a:r>
              <a:rPr lang="en-US" dirty="0"/>
              <a:t> Environ Med. 2003;60(Suppl 1):i10. doi:10.1136/OEM.60.SUPPL_1.I10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55041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Lichtkran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11033</TotalTime>
  <Words>1401</Words>
  <Application>Microsoft Office PowerPoint</Application>
  <PresentationFormat>Widescreen</PresentationFormat>
  <Paragraphs>173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Facet</vt:lpstr>
      <vt:lpstr>Is Hyperbaric oxygen  therapy a possible treatment for Long COVID? Take home message Ida Akkerman, Pieter-Jan van Ooij </vt:lpstr>
      <vt:lpstr>Introduction</vt:lpstr>
      <vt:lpstr>Methods</vt:lpstr>
      <vt:lpstr>General data</vt:lpstr>
      <vt:lpstr>Results Figure 1 total score on CIS questionnaire during HBOT (n=30) and 2 months (n=16) and 6 month (n=8) after </vt:lpstr>
      <vt:lpstr>Results (2)  Figures 2-5. Scores on CIS questionnaire subscales during HBOT (n=30) and 2 months (n=16) and 6 month (n=8) after</vt:lpstr>
      <vt:lpstr>Results (3)  Table 1 Number of participants with a score on the CIS questionnaire above a reference value</vt:lpstr>
      <vt:lpstr>Results (4) Table 2 Change in CIS scores during HBOT,  results of generalized estimating equation (GEE)</vt:lpstr>
      <vt:lpstr>Discussion and conclusion</vt:lpstr>
      <vt:lpstr>Literature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HBO therapy a possible treatment for Long COVID?</dc:title>
  <dc:creator>Ida Akkerman</dc:creator>
  <cp:lastModifiedBy>Ida Akkerman</cp:lastModifiedBy>
  <cp:revision>63</cp:revision>
  <cp:lastPrinted>2024-04-20T23:04:59Z</cp:lastPrinted>
  <dcterms:created xsi:type="dcterms:W3CDTF">2024-04-12T07:57:42Z</dcterms:created>
  <dcterms:modified xsi:type="dcterms:W3CDTF">2024-04-21T21:02:31Z</dcterms:modified>
</cp:coreProperties>
</file>