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9" r:id="rId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15" autoAdjust="0"/>
    <p:restoredTop sz="93455" autoAdjust="0"/>
  </p:normalViewPr>
  <p:slideViewPr>
    <p:cSldViewPr snapToGrid="0">
      <p:cViewPr>
        <p:scale>
          <a:sx n="104" d="100"/>
          <a:sy n="104" d="100"/>
        </p:scale>
        <p:origin x="48" y="-8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5A0F28-DD27-440C-BF9F-89F8464E3B82}" type="datetimeFigureOut">
              <a:rPr lang="nl-NL" smtClean="0"/>
              <a:t>5-9-2024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75BE54-0D03-438E-BB0D-52CCBC59EDAA}" type="slidenum">
              <a:rPr lang="nl-NL" smtClean="0"/>
              <a:t>‹nr.›</a:t>
            </a:fld>
            <a:endParaRPr lang="nl-NL"/>
          </a:p>
        </p:txBody>
      </p:sp>
    </p:spTree>
    <p:extLst>
      <p:ext uri="{BB962C8B-B14F-4D97-AF65-F5344CB8AC3E}">
        <p14:creationId xmlns:p14="http://schemas.microsoft.com/office/powerpoint/2010/main" val="735967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noProof="0" dirty="0"/>
          </a:p>
        </p:txBody>
      </p:sp>
      <p:sp>
        <p:nvSpPr>
          <p:cNvPr id="4" name="Tijdelijke aanduiding voor dianummer 3"/>
          <p:cNvSpPr>
            <a:spLocks noGrp="1"/>
          </p:cNvSpPr>
          <p:nvPr>
            <p:ph type="sldNum" sz="quarter" idx="5"/>
          </p:nvPr>
        </p:nvSpPr>
        <p:spPr/>
        <p:txBody>
          <a:bodyPr/>
          <a:lstStyle/>
          <a:p>
            <a:fld id="{8E75BE54-0D03-438E-BB0D-52CCBC59EDAA}" type="slidenum">
              <a:rPr lang="nl-NL" smtClean="0"/>
              <a:t>1</a:t>
            </a:fld>
            <a:endParaRPr lang="nl-NL"/>
          </a:p>
        </p:txBody>
      </p:sp>
    </p:spTree>
    <p:extLst>
      <p:ext uri="{BB962C8B-B14F-4D97-AF65-F5344CB8AC3E}">
        <p14:creationId xmlns:p14="http://schemas.microsoft.com/office/powerpoint/2010/main" val="628521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l-NL"/>
              <a:t>Klik om stijl te bewerken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1245278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879599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l-NL"/>
              <a:t>Klik om stijl te bewerken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6DFF08F-DC6B-4601-B491-B0F83F6DD2DA}" type="datetimeFigureOut">
              <a:rPr lang="en-US" smtClean="0"/>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428897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258030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983824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9/5/2024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430895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9/5/2024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36187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l-NL"/>
              <a:t>Klik om stijl te bewerken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070455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l-NL"/>
              <a:t>Klik om stijl te bewerken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9/5/2024</a:t>
            </a:fld>
            <a:endParaRPr lang="en-US" dirty="0"/>
          </a:p>
        </p:txBody>
      </p:sp>
    </p:spTree>
    <p:extLst>
      <p:ext uri="{BB962C8B-B14F-4D97-AF65-F5344CB8AC3E}">
        <p14:creationId xmlns:p14="http://schemas.microsoft.com/office/powerpoint/2010/main" val="3812806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l-NL"/>
              <a:t>Klik om stijl te bewerken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1505356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a:t>Klik om stijl te bewerken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29968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l-NL"/>
              <a:t>Klik om stijl te bewerken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1914114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a:t>Klik om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10369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l-NL"/>
              <a:t>Klik om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140579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1406809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l-NL"/>
              <a:t>Klik om stijl te bewerken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421794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DFF08F-DC6B-4601-B491-B0F83F6DD2DA}" type="datetimeFigureOut">
              <a:rPr lang="en-US" smtClean="0"/>
              <a:pPr/>
              <a:t>9/5/2024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339699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594DFD-D14F-BB90-13EC-4F1AB5FE1DBF}"/>
              </a:ext>
            </a:extLst>
          </p:cNvPr>
          <p:cNvSpPr>
            <a:spLocks noGrp="1"/>
          </p:cNvSpPr>
          <p:nvPr>
            <p:ph type="title"/>
          </p:nvPr>
        </p:nvSpPr>
        <p:spPr>
          <a:xfrm>
            <a:off x="677333" y="609600"/>
            <a:ext cx="9009700" cy="941177"/>
          </a:xfrm>
        </p:spPr>
        <p:txBody>
          <a:bodyPr>
            <a:normAutofit fontScale="90000"/>
          </a:bodyPr>
          <a:lstStyle/>
          <a:p>
            <a:pPr algn="ctr"/>
            <a:r>
              <a:rPr lang="nl-NL" sz="2700" noProof="0" dirty="0">
                <a:solidFill>
                  <a:srgbClr val="002060"/>
                </a:solidFill>
              </a:rPr>
              <a:t>Hyperbare zuurstof therapie is een veelbelovende</a:t>
            </a:r>
            <a:br>
              <a:rPr lang="nl-NL" sz="2700" noProof="0" dirty="0">
                <a:solidFill>
                  <a:srgbClr val="002060"/>
                </a:solidFill>
              </a:rPr>
            </a:br>
            <a:r>
              <a:rPr lang="nl-NL" sz="2700" noProof="0" dirty="0">
                <a:solidFill>
                  <a:srgbClr val="002060"/>
                </a:solidFill>
              </a:rPr>
              <a:t>behandeling van </a:t>
            </a:r>
            <a:r>
              <a:rPr lang="nl-NL" sz="2700" dirty="0">
                <a:solidFill>
                  <a:srgbClr val="002060"/>
                </a:solidFill>
              </a:rPr>
              <a:t>Long COVID</a:t>
            </a:r>
            <a:br>
              <a:rPr lang="nl-NL" noProof="0" dirty="0"/>
            </a:br>
            <a:endParaRPr lang="nl-NL" noProof="0" dirty="0"/>
          </a:p>
        </p:txBody>
      </p:sp>
      <p:sp>
        <p:nvSpPr>
          <p:cNvPr id="5" name="Content Placeholder 4">
            <a:extLst>
              <a:ext uri="{FF2B5EF4-FFF2-40B4-BE49-F238E27FC236}">
                <a16:creationId xmlns:a16="http://schemas.microsoft.com/office/drawing/2014/main" id="{DF1EDF08-FB8F-E3B7-123B-8813B7D2C59D}"/>
              </a:ext>
            </a:extLst>
          </p:cNvPr>
          <p:cNvSpPr>
            <a:spLocks noGrp="1"/>
          </p:cNvSpPr>
          <p:nvPr>
            <p:ph sz="half" idx="2"/>
          </p:nvPr>
        </p:nvSpPr>
        <p:spPr>
          <a:xfrm>
            <a:off x="677333" y="1793339"/>
            <a:ext cx="3530438" cy="2651462"/>
          </a:xfrm>
        </p:spPr>
        <p:txBody>
          <a:bodyPr>
            <a:normAutofit/>
          </a:bodyPr>
          <a:lstStyle/>
          <a:p>
            <a:r>
              <a:rPr lang="nl-NL" sz="800" dirty="0"/>
              <a:t>Sommige mensen houden na een covid besmetting heel lang klachten zoals vermoeidheid , benauwdheid, slaapproblemen, en concentratieproblemen.</a:t>
            </a:r>
          </a:p>
          <a:p>
            <a:r>
              <a:rPr lang="nl-NL" sz="800" dirty="0"/>
              <a:t>Als deze symptomen meer dan 3 maanden aanhouden spreken we van Long COVID (of ook wel post-Covid genoemd).</a:t>
            </a:r>
          </a:p>
          <a:p>
            <a:r>
              <a:rPr lang="nl-NL" sz="800" dirty="0"/>
              <a:t>Er zijn aanwijzingen dat hyperbare zuurstoftherapie een gunstige effect heeft  op Long COVID. Daarom is Hypercare Sneek een onderzoek gestart waarbij Long COVID patiënten behandeld worden met hyperbare zuurstof therapie. </a:t>
            </a:r>
          </a:p>
          <a:p>
            <a:r>
              <a:rPr lang="nl-NL" sz="800" dirty="0"/>
              <a:t>De resultaten tot nu toe geven een goed vooruitzicht.</a:t>
            </a:r>
          </a:p>
          <a:p>
            <a:r>
              <a:rPr lang="nl-NL" sz="800" dirty="0"/>
              <a:t>Er waren 30 patiënten die 40 behandelingen (8 weken) ondergingen.</a:t>
            </a:r>
          </a:p>
          <a:p>
            <a:r>
              <a:rPr lang="nl-NL" sz="800" dirty="0"/>
              <a:t>Het ging om 5 mannen en 25 vrouwen.</a:t>
            </a:r>
          </a:p>
          <a:p>
            <a:r>
              <a:rPr lang="nl-NL" sz="800" dirty="0"/>
              <a:t>Zij hadden gemiddeld al bijna 24 maanden lang Long COVID.</a:t>
            </a:r>
          </a:p>
        </p:txBody>
      </p:sp>
      <p:pic>
        <p:nvPicPr>
          <p:cNvPr id="8" name="Afbeelding 7">
            <a:extLst>
              <a:ext uri="{FF2B5EF4-FFF2-40B4-BE49-F238E27FC236}">
                <a16:creationId xmlns:a16="http://schemas.microsoft.com/office/drawing/2014/main" id="{EB55B695-F769-0638-49DB-E9A8BF93EDD3}"/>
              </a:ext>
            </a:extLst>
          </p:cNvPr>
          <p:cNvPicPr>
            <a:picLocks noChangeAspect="1"/>
          </p:cNvPicPr>
          <p:nvPr/>
        </p:nvPicPr>
        <p:blipFill>
          <a:blip r:embed="rId3"/>
          <a:stretch>
            <a:fillRect/>
          </a:stretch>
        </p:blipFill>
        <p:spPr>
          <a:xfrm>
            <a:off x="9687033" y="326914"/>
            <a:ext cx="2137349" cy="899532"/>
          </a:xfrm>
          <a:prstGeom prst="rect">
            <a:avLst/>
          </a:prstGeom>
        </p:spPr>
      </p:pic>
      <p:pic>
        <p:nvPicPr>
          <p:cNvPr id="4" name="Picture 3">
            <a:extLst>
              <a:ext uri="{FF2B5EF4-FFF2-40B4-BE49-F238E27FC236}">
                <a16:creationId xmlns:a16="http://schemas.microsoft.com/office/drawing/2014/main" id="{2C05B097-BA75-4BF7-8DC4-DF771E77173A}"/>
              </a:ext>
            </a:extLst>
          </p:cNvPr>
          <p:cNvPicPr>
            <a:picLocks noChangeAspect="1"/>
          </p:cNvPicPr>
          <p:nvPr/>
        </p:nvPicPr>
        <p:blipFill>
          <a:blip r:embed="rId4"/>
          <a:stretch>
            <a:fillRect/>
          </a:stretch>
        </p:blipFill>
        <p:spPr>
          <a:xfrm>
            <a:off x="10849529" y="1500114"/>
            <a:ext cx="974853" cy="941177"/>
          </a:xfrm>
          <a:prstGeom prst="rect">
            <a:avLst/>
          </a:prstGeom>
        </p:spPr>
      </p:pic>
      <p:graphicFrame>
        <p:nvGraphicFramePr>
          <p:cNvPr id="7" name="Table 1">
            <a:extLst>
              <a:ext uri="{FF2B5EF4-FFF2-40B4-BE49-F238E27FC236}">
                <a16:creationId xmlns:a16="http://schemas.microsoft.com/office/drawing/2014/main" id="{F7443A0D-7479-1CA3-9408-72DC2891BC0F}"/>
              </a:ext>
            </a:extLst>
          </p:cNvPr>
          <p:cNvGraphicFramePr>
            <a:graphicFrameLocks noGrp="1"/>
          </p:cNvGraphicFramePr>
          <p:nvPr>
            <p:extLst>
              <p:ext uri="{D42A27DB-BD31-4B8C-83A1-F6EECF244321}">
                <p14:modId xmlns:p14="http://schemas.microsoft.com/office/powerpoint/2010/main" val="897116172"/>
              </p:ext>
            </p:extLst>
          </p:nvPr>
        </p:nvGraphicFramePr>
        <p:xfrm>
          <a:off x="677333" y="5200813"/>
          <a:ext cx="3530438" cy="1149840"/>
        </p:xfrm>
        <a:graphic>
          <a:graphicData uri="http://schemas.openxmlformats.org/drawingml/2006/table">
            <a:tbl>
              <a:tblPr firstRow="1" firstCol="1" bandRow="1">
                <a:tableStyleId>{5C22544A-7EE6-4342-B048-85BDC9FD1C3A}</a:tableStyleId>
              </a:tblPr>
              <a:tblGrid>
                <a:gridCol w="717915">
                  <a:extLst>
                    <a:ext uri="{9D8B030D-6E8A-4147-A177-3AD203B41FA5}">
                      <a16:colId xmlns:a16="http://schemas.microsoft.com/office/drawing/2014/main" val="2668997027"/>
                    </a:ext>
                  </a:extLst>
                </a:gridCol>
                <a:gridCol w="1040524">
                  <a:extLst>
                    <a:ext uri="{9D8B030D-6E8A-4147-A177-3AD203B41FA5}">
                      <a16:colId xmlns:a16="http://schemas.microsoft.com/office/drawing/2014/main" val="3779662137"/>
                    </a:ext>
                  </a:extLst>
                </a:gridCol>
                <a:gridCol w="504497">
                  <a:extLst>
                    <a:ext uri="{9D8B030D-6E8A-4147-A177-3AD203B41FA5}">
                      <a16:colId xmlns:a16="http://schemas.microsoft.com/office/drawing/2014/main" val="1796898860"/>
                    </a:ext>
                  </a:extLst>
                </a:gridCol>
                <a:gridCol w="294489">
                  <a:extLst>
                    <a:ext uri="{9D8B030D-6E8A-4147-A177-3AD203B41FA5}">
                      <a16:colId xmlns:a16="http://schemas.microsoft.com/office/drawing/2014/main" val="4184254917"/>
                    </a:ext>
                  </a:extLst>
                </a:gridCol>
                <a:gridCol w="539021">
                  <a:extLst>
                    <a:ext uri="{9D8B030D-6E8A-4147-A177-3AD203B41FA5}">
                      <a16:colId xmlns:a16="http://schemas.microsoft.com/office/drawing/2014/main" val="3538163311"/>
                    </a:ext>
                  </a:extLst>
                </a:gridCol>
                <a:gridCol w="433992">
                  <a:extLst>
                    <a:ext uri="{9D8B030D-6E8A-4147-A177-3AD203B41FA5}">
                      <a16:colId xmlns:a16="http://schemas.microsoft.com/office/drawing/2014/main" val="2963727235"/>
                    </a:ext>
                  </a:extLst>
                </a:gridCol>
              </a:tblGrid>
              <a:tr h="244193">
                <a:tc>
                  <a:txBody>
                    <a:bodyPr/>
                    <a:lstStyle/>
                    <a:p>
                      <a:pPr>
                        <a:lnSpc>
                          <a:spcPct val="107000"/>
                        </a:lnSpc>
                        <a:spcAft>
                          <a:spcPts val="800"/>
                        </a:spcAft>
                      </a:pPr>
                      <a:r>
                        <a:rPr lang="nl-NL" sz="700" b="0" kern="100" noProof="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Referentie-waarde</a:t>
                      </a:r>
                      <a:endParaRPr lang="nl-NL" sz="700" b="0"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800"/>
                        </a:spcAft>
                      </a:pPr>
                      <a:endParaRPr lang="nl-NL" sz="700" b="0"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gridSpan="2">
                  <a:txBody>
                    <a:bodyPr/>
                    <a:lstStyle/>
                    <a:p>
                      <a:pPr>
                        <a:lnSpc>
                          <a:spcPct val="107000"/>
                        </a:lnSpc>
                        <a:spcAft>
                          <a:spcPts val="800"/>
                        </a:spcAft>
                      </a:pPr>
                      <a:r>
                        <a:rPr lang="nl-NL" sz="700" b="0"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Bij het begin van de behandeling</a:t>
                      </a:r>
                    </a:p>
                  </a:txBody>
                  <a:tcPr marL="68580" marR="68580" marT="0" marB="0">
                    <a:solidFill>
                      <a:schemeClr val="accent1">
                        <a:lumMod val="40000"/>
                        <a:lumOff val="60000"/>
                      </a:schemeClr>
                    </a:solidFill>
                  </a:tcPr>
                </a:tc>
                <a:tc hMerge="1">
                  <a:txBody>
                    <a:bodyPr/>
                    <a:lstStyle/>
                    <a:p>
                      <a:endParaRPr lang="en-US"/>
                    </a:p>
                  </a:txBody>
                  <a:tcPr/>
                </a:tc>
                <a:tc gridSpan="2">
                  <a:txBody>
                    <a:bodyPr/>
                    <a:lstStyle/>
                    <a:p>
                      <a:pPr>
                        <a:lnSpc>
                          <a:spcPct val="107000"/>
                        </a:lnSpc>
                        <a:spcAft>
                          <a:spcPts val="800"/>
                        </a:spcAft>
                      </a:pPr>
                      <a:r>
                        <a:rPr lang="nl-NL" sz="700" b="0"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Aan het eind van de behandeling</a:t>
                      </a:r>
                    </a:p>
                  </a:txBody>
                  <a:tcPr marL="68580" marR="68580" marT="0" marB="0">
                    <a:solidFill>
                      <a:schemeClr val="accent1">
                        <a:lumMod val="40000"/>
                        <a:lumOff val="60000"/>
                      </a:schemeClr>
                    </a:solidFill>
                  </a:tcPr>
                </a:tc>
                <a:tc hMerge="1">
                  <a:txBody>
                    <a:bodyPr/>
                    <a:lstStyle/>
                    <a:p>
                      <a:endParaRPr lang="en-US"/>
                    </a:p>
                  </a:txBody>
                  <a:tcPr/>
                </a:tc>
                <a:extLst>
                  <a:ext uri="{0D108BD9-81ED-4DB2-BD59-A6C34878D82A}">
                    <a16:rowId xmlns:a16="http://schemas.microsoft.com/office/drawing/2014/main" val="1095364761"/>
                  </a:ext>
                </a:extLst>
              </a:tr>
              <a:tr h="244193">
                <a:tc>
                  <a:txBody>
                    <a:bodyPr/>
                    <a:lstStyle/>
                    <a:p>
                      <a:pPr>
                        <a:lnSpc>
                          <a:spcPct val="107000"/>
                        </a:lnSpc>
                        <a:spcAft>
                          <a:spcPts val="800"/>
                        </a:spcAft>
                      </a:pPr>
                      <a:r>
                        <a:rPr lang="nl-NL" sz="700" kern="100" noProof="0" dirty="0">
                          <a:effectLst/>
                        </a:rPr>
                        <a:t> </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800"/>
                        </a:spcAft>
                      </a:pPr>
                      <a:r>
                        <a:rPr lang="nl-NL" sz="700" kern="100" noProof="0" dirty="0">
                          <a:effectLst/>
                        </a:rPr>
                        <a:t> </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latin typeface="Calibri" panose="020F0502020204030204" pitchFamily="34" charset="0"/>
                          <a:ea typeface="Calibri" panose="020F0502020204030204" pitchFamily="34" charset="0"/>
                          <a:cs typeface="Times New Roman" panose="02020603050405020304" pitchFamily="18" charset="0"/>
                        </a:rPr>
                        <a:t>Aantal personen</a:t>
                      </a:r>
                    </a:p>
                  </a:txBody>
                  <a:tcPr marL="68580" marR="68580" marT="0" marB="0"/>
                </a:tc>
                <a:tc>
                  <a:txBody>
                    <a:bodyPr/>
                    <a:lstStyle/>
                    <a:p>
                      <a:pPr>
                        <a:lnSpc>
                          <a:spcPct val="107000"/>
                        </a:lnSpc>
                        <a:spcAft>
                          <a:spcPts val="800"/>
                        </a:spcAft>
                      </a:pPr>
                      <a:r>
                        <a:rPr lang="nl-NL" sz="700" kern="100" noProof="0" dirty="0">
                          <a:effectLst/>
                        </a:rPr>
                        <a:t>%</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latin typeface="Calibri" panose="020F0502020204030204" pitchFamily="34" charset="0"/>
                          <a:ea typeface="Calibri" panose="020F0502020204030204" pitchFamily="34" charset="0"/>
                          <a:cs typeface="Times New Roman" panose="02020603050405020304" pitchFamily="18" charset="0"/>
                        </a:rPr>
                        <a:t>Aantal personen</a:t>
                      </a:r>
                    </a:p>
                  </a:txBody>
                  <a:tcPr marL="68580" marR="68580" marT="0" marB="0"/>
                </a:tc>
                <a:tc>
                  <a:txBody>
                    <a:bodyPr/>
                    <a:lstStyle/>
                    <a:p>
                      <a:pPr>
                        <a:lnSpc>
                          <a:spcPct val="107000"/>
                        </a:lnSpc>
                        <a:spcAft>
                          <a:spcPts val="800"/>
                        </a:spcAft>
                      </a:pPr>
                      <a:r>
                        <a:rPr lang="nl-NL" sz="700" kern="100" noProof="0" dirty="0">
                          <a:effectLst/>
                        </a:rPr>
                        <a:t>%</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59054571"/>
                  </a:ext>
                </a:extLst>
              </a:tr>
              <a:tr h="368343">
                <a:tc>
                  <a:txBody>
                    <a:bodyPr/>
                    <a:lstStyle/>
                    <a:p>
                      <a:pPr>
                        <a:lnSpc>
                          <a:spcPct val="107000"/>
                        </a:lnSpc>
                        <a:spcAft>
                          <a:spcPts val="800"/>
                        </a:spcAft>
                      </a:pPr>
                      <a:r>
                        <a:rPr lang="nl-NL" sz="700" kern="100" noProof="0" dirty="0">
                          <a:solidFill>
                            <a:schemeClr val="tx1"/>
                          </a:solidFill>
                          <a:effectLst/>
                        </a:rPr>
                        <a:t>score &gt; 113.1 </a:t>
                      </a:r>
                      <a:endParaRPr lang="nl-NL" sz="700"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800"/>
                        </a:spcAft>
                      </a:pPr>
                      <a:r>
                        <a:rPr lang="nl-NL" sz="700" kern="100" noProof="0" dirty="0">
                          <a:effectLst/>
                        </a:rPr>
                        <a:t>Chronisch vermoeidheids syndroom</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13</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43</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4</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13</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001541"/>
                  </a:ext>
                </a:extLst>
              </a:tr>
              <a:tr h="293111">
                <a:tc>
                  <a:txBody>
                    <a:bodyPr/>
                    <a:lstStyle/>
                    <a:p>
                      <a:pPr>
                        <a:lnSpc>
                          <a:spcPct val="107000"/>
                        </a:lnSpc>
                        <a:spcAft>
                          <a:spcPts val="800"/>
                        </a:spcAft>
                      </a:pPr>
                      <a:r>
                        <a:rPr lang="nl-NL" sz="700" kern="100" noProof="0" dirty="0">
                          <a:solidFill>
                            <a:schemeClr val="tx1"/>
                          </a:solidFill>
                          <a:effectLst/>
                        </a:rPr>
                        <a:t>score &gt; 76 </a:t>
                      </a:r>
                      <a:endParaRPr lang="nl-NL" sz="700"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800"/>
                        </a:spcAft>
                      </a:pPr>
                      <a:r>
                        <a:rPr lang="nl-NL" sz="700" kern="100" noProof="0" dirty="0">
                          <a:effectLst/>
                        </a:rPr>
                        <a:t>Risico op langdurig ziekteverzuim</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30</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100</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16</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700" kern="100" noProof="0" dirty="0">
                          <a:effectLst/>
                        </a:rPr>
                        <a:t>53</a:t>
                      </a:r>
                      <a:endParaRPr lang="nl-NL" sz="700" kern="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052352"/>
                  </a:ext>
                </a:extLst>
              </a:tr>
            </a:tbl>
          </a:graphicData>
        </a:graphic>
      </p:graphicFrame>
      <p:sp>
        <p:nvSpPr>
          <p:cNvPr id="11" name="Tekstvak 10">
            <a:extLst>
              <a:ext uri="{FF2B5EF4-FFF2-40B4-BE49-F238E27FC236}">
                <a16:creationId xmlns:a16="http://schemas.microsoft.com/office/drawing/2014/main" id="{5F63D379-C08E-EF7C-5498-1820CACD1427}"/>
              </a:ext>
            </a:extLst>
          </p:cNvPr>
          <p:cNvSpPr txBox="1"/>
          <p:nvPr/>
        </p:nvSpPr>
        <p:spPr>
          <a:xfrm>
            <a:off x="644868" y="4787700"/>
            <a:ext cx="4013936" cy="307777"/>
          </a:xfrm>
          <a:prstGeom prst="rect">
            <a:avLst/>
          </a:prstGeom>
          <a:noFill/>
        </p:spPr>
        <p:txBody>
          <a:bodyPr wrap="square">
            <a:spAutoFit/>
          </a:bodyPr>
          <a:lstStyle/>
          <a:p>
            <a:r>
              <a:rPr lang="nl-NL" sz="700" dirty="0">
                <a:solidFill>
                  <a:srgbClr val="418AB3"/>
                </a:solidFill>
              </a:rPr>
              <a:t>Aantal patiënten dat volgens de CIS vragenlijst voldoet aan het criterium voor chronisch vermoeidheids syndroom of risico op langdurig ziekteverzuim</a:t>
            </a:r>
            <a:endParaRPr lang="nl-NL" sz="700" dirty="0"/>
          </a:p>
        </p:txBody>
      </p:sp>
      <p:pic>
        <p:nvPicPr>
          <p:cNvPr id="13" name="Tijdelijke aanduiding voor inhoud 12">
            <a:extLst>
              <a:ext uri="{FF2B5EF4-FFF2-40B4-BE49-F238E27FC236}">
                <a16:creationId xmlns:a16="http://schemas.microsoft.com/office/drawing/2014/main" id="{CB83FB22-2E4B-C1BF-7E5A-917B59B04C52}"/>
              </a:ext>
            </a:extLst>
          </p:cNvPr>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4658804" y="1793339"/>
            <a:ext cx="4240647" cy="2545721"/>
          </a:xfrm>
        </p:spPr>
      </p:pic>
      <p:sp>
        <p:nvSpPr>
          <p:cNvPr id="12" name="Tekstvak 11">
            <a:extLst>
              <a:ext uri="{FF2B5EF4-FFF2-40B4-BE49-F238E27FC236}">
                <a16:creationId xmlns:a16="http://schemas.microsoft.com/office/drawing/2014/main" id="{72934695-89E8-189B-3FA8-EA7089637912}"/>
              </a:ext>
            </a:extLst>
          </p:cNvPr>
          <p:cNvSpPr txBox="1"/>
          <p:nvPr/>
        </p:nvSpPr>
        <p:spPr>
          <a:xfrm>
            <a:off x="4744519" y="4444801"/>
            <a:ext cx="4642851" cy="2451953"/>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r>
              <a:rPr kumimoji="0" lang="nl-NL" sz="8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Hun gezondheid werd bijgehouden door middel van een enquête (Checklist Individuele Spankracht (CIS)). Deze vragenlijst gaat over klachten en algehele conditie van de mensen. Hoe hoger de score hoe meer klachten. Bij het maximum van 120 punten gaat het heel slecht, bij een minimum van 20 punten gaat het heel goed.</a:t>
            </a:r>
          </a:p>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r>
              <a:rPr kumimoji="0" lang="nl-NL" sz="8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Hoewel de eerste 2 weken weinig vooruitgang is te zien, nemen de klachten daarna af. Tijdens de 40 behandelingen is de afname gemiddeld 5 punten per week. Daarna blijft het herstel nog minstens een half jaar stabiel.</a:t>
            </a:r>
          </a:p>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r>
              <a:rPr kumimoji="0" lang="nl-NL" sz="8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Het aantal patiënten dat volgens de score chronische vermoeidheidsyndroom heeft daalt van 13 naar 4. Het aantal patiënten dat volgens de score risico loopt op ziekteverzuim daalt van 30 (alle patiënten) naar 16.</a:t>
            </a:r>
          </a:p>
          <a:p>
            <a:pPr marL="342900" indent="-342900" defTabSz="457200">
              <a:spcBef>
                <a:spcPts val="1000"/>
              </a:spcBef>
              <a:buClr>
                <a:srgbClr val="418AB3"/>
              </a:buClr>
              <a:buSzPct val="80000"/>
              <a:buFont typeface="Wingdings 3" charset="2"/>
              <a:buChar char=""/>
              <a:defRPr/>
            </a:pPr>
            <a:r>
              <a:rPr lang="nl-NL" sz="800" dirty="0"/>
              <a:t>We zien dus dat Long COVID patiënten baat hebben bij de hyperbare zuurstof therapie, maar dit is een gemiddelde. </a:t>
            </a:r>
            <a:r>
              <a:rPr lang="nl-NL" sz="800"/>
              <a:t>Sommige patiënten </a:t>
            </a:r>
            <a:r>
              <a:rPr lang="nl-NL" sz="800" dirty="0"/>
              <a:t>doen het beter en herstellen vrijwel volledig, maar voor sommigen heeft de therapie helaas nauwelijks effect.</a:t>
            </a:r>
          </a:p>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endParaRPr kumimoji="0" lang="nl-NL" sz="8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70209410"/>
      </p:ext>
    </p:extLst>
  </p:cSld>
  <p:clrMapOvr>
    <a:masterClrMapping/>
  </p:clrMapOvr>
</p:sld>
</file>

<file path=ppt/theme/theme1.xml><?xml version="1.0" encoding="utf-8"?>
<a:theme xmlns:a="http://schemas.openxmlformats.org/drawingml/2006/main" name="Facet">
  <a:themeElements>
    <a:clrScheme name="Lichtkrant">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17714</TotalTime>
  <Words>367</Words>
  <Application>Microsoft Office PowerPoint</Application>
  <PresentationFormat>Breedbeeld</PresentationFormat>
  <Paragraphs>35</Paragraphs>
  <Slides>1</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vt:i4>
      </vt:variant>
    </vt:vector>
  </HeadingPairs>
  <TitlesOfParts>
    <vt:vector size="6" baseType="lpstr">
      <vt:lpstr>Arial</vt:lpstr>
      <vt:lpstr>Calibri</vt:lpstr>
      <vt:lpstr>Trebuchet MS</vt:lpstr>
      <vt:lpstr>Wingdings 3</vt:lpstr>
      <vt:lpstr>Facet</vt:lpstr>
      <vt:lpstr>Hyperbare zuurstof therapie is een veelbelovende behandeling van Long COVID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Ida Akkerman</dc:creator>
  <cp:lastModifiedBy>Ida Akkerman</cp:lastModifiedBy>
  <cp:revision>12</cp:revision>
  <dcterms:created xsi:type="dcterms:W3CDTF">2024-07-03T14:44:30Z</dcterms:created>
  <dcterms:modified xsi:type="dcterms:W3CDTF">2024-09-05T19:30:39Z</dcterms:modified>
</cp:coreProperties>
</file>